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2"/>
  </p:notesMasterIdLst>
  <p:sldIdLst>
    <p:sldId id="300" r:id="rId2"/>
    <p:sldId id="301" r:id="rId3"/>
    <p:sldId id="302" r:id="rId4"/>
    <p:sldId id="30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80" r:id="rId2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E5FE26-0AC2-4E07-BB36-8A23727EE174}" type="datetimeFigureOut">
              <a:rPr lang="it-IT" smtClean="0"/>
              <a:pPr/>
              <a:t>01/10/2020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79B290-D60C-4D22-9D91-A037F7A323D9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4B2A91-6DA1-4AB7-85D5-DEE2F07AAE13}" type="datetime1">
              <a:rPr lang="it-IT" smtClean="0"/>
              <a:pPr/>
              <a:t>01/10/2020</a:t>
            </a:fld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073CC0-4AD2-4F3B-A8EC-02E33AFC4A63}" type="datetime1">
              <a:rPr lang="it-IT" smtClean="0"/>
              <a:pPr/>
              <a:t>01/10/2020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1F4D94-2634-4A53-B4A9-9EBC36A5514D}" type="datetime1">
              <a:rPr lang="it-IT" smtClean="0"/>
              <a:pPr/>
              <a:t>01/10/2020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DFEBD5-AF40-43EF-8051-93DC1CEE2F17}" type="datetime1">
              <a:rPr lang="it-IT" smtClean="0"/>
              <a:pPr/>
              <a:t>01/10/2020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6FC366-39E5-41D3-9FF4-98C6A45BB7FA}" type="datetime1">
              <a:rPr lang="it-IT" smtClean="0"/>
              <a:pPr/>
              <a:t>01/10/2020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FFB272-C97F-43C8-871B-8503CD0D9031}" type="datetime1">
              <a:rPr lang="it-IT" smtClean="0"/>
              <a:pPr/>
              <a:t>01/10/2020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5BF5B-D397-4ED2-B0B7-CDC5F9D82B26}" type="datetime1">
              <a:rPr lang="it-IT" smtClean="0"/>
              <a:pPr/>
              <a:t>01/10/2020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555E06-694E-4638-B5FF-3696B1D0568D}" type="datetime1">
              <a:rPr lang="it-IT" smtClean="0"/>
              <a:pPr/>
              <a:t>01/10/2020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939BC8-E5DC-41CB-9CE6-09CE10A7390D}" type="datetime1">
              <a:rPr lang="it-IT" smtClean="0"/>
              <a:pPr/>
              <a:t>01/10/2020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9AF42E-BB79-4CFE-917E-675E228ED92C}" type="datetime1">
              <a:rPr lang="it-IT" smtClean="0"/>
              <a:pPr/>
              <a:t>01/10/2020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758531-E331-4417-99B7-DE67EDAC91BB}" type="datetime1">
              <a:rPr lang="it-IT" smtClean="0"/>
              <a:pPr/>
              <a:t>01/10/2020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0BE84C4-A5CA-4436-B58D-02B52E02DF0E}" type="datetime1">
              <a:rPr lang="it-IT" smtClean="0"/>
              <a:pPr/>
              <a:t>01/10/2020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720080"/>
          </a:xfrm>
        </p:spPr>
        <p:txBody>
          <a:bodyPr>
            <a:no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LA PUBERTA’ NELLE RAGAZZE</a:t>
            </a:r>
            <a:endParaRPr lang="it-IT" sz="36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5445224"/>
            <a:ext cx="8640960" cy="432048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fontScale="85000" lnSpcReduction="10000"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Piccola guida per capire quando sta arrivando la pubertà</a:t>
            </a:r>
            <a:endParaRPr lang="it-IT" b="1" dirty="0">
              <a:solidFill>
                <a:srgbClr val="0070C0"/>
              </a:solidFill>
            </a:endParaRPr>
          </a:p>
          <a:p>
            <a:endParaRPr lang="it-IT" sz="14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51520" y="6021288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Prof. Francesco Cannizzaro - Specialista in Pedagogia, Bioetica e Sessuologia</a:t>
            </a:r>
            <a:endParaRPr lang="it-IT" b="1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26/03/2020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EC30-3DCC-47CB-B0D3-0C4B0D8ECE67}" type="slidenum">
              <a:rPr lang="it-IT" smtClean="0"/>
              <a:pPr/>
              <a:t>1</a:t>
            </a:fld>
            <a:endParaRPr lang="it-IT"/>
          </a:p>
        </p:txBody>
      </p:sp>
      <p:pic>
        <p:nvPicPr>
          <p:cNvPr id="1026" name="Picture 2" descr="C:\Users\Master\Desktop\downlo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196752"/>
            <a:ext cx="6815043" cy="3816424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BF6F6-4E6F-414F-BFFB-822A4CEDC1D2}" type="datetime1">
              <a:rPr lang="it-IT" smtClean="0"/>
              <a:pPr/>
              <a:t>01/10/2020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1331640" y="1196752"/>
            <a:ext cx="72728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0070C0"/>
                </a:solidFill>
              </a:rPr>
              <a:t>Aspettati che nel giro </a:t>
            </a:r>
          </a:p>
          <a:p>
            <a:r>
              <a:rPr lang="it-IT" sz="2800" b="1" dirty="0" smtClean="0">
                <a:solidFill>
                  <a:srgbClr val="0070C0"/>
                </a:solidFill>
              </a:rPr>
              <a:t>di uno o due anni crescano </a:t>
            </a:r>
          </a:p>
          <a:p>
            <a:r>
              <a:rPr lang="it-IT" sz="2800" b="1" dirty="0" smtClean="0">
                <a:solidFill>
                  <a:srgbClr val="0070C0"/>
                </a:solidFill>
              </a:rPr>
              <a:t>dei peli nella zona delle </a:t>
            </a:r>
          </a:p>
          <a:p>
            <a:r>
              <a:rPr lang="it-IT" sz="2800" b="1" dirty="0" smtClean="0">
                <a:solidFill>
                  <a:srgbClr val="0070C0"/>
                </a:solidFill>
              </a:rPr>
              <a:t>gambe e delle ascelle</a:t>
            </a:r>
            <a:endParaRPr lang="it-IT" sz="2400" dirty="0">
              <a:solidFill>
                <a:srgbClr val="0070C0"/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331640" y="5229200"/>
            <a:ext cx="756084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it-IT" sz="2000" b="1" dirty="0" smtClean="0">
                <a:solidFill>
                  <a:srgbClr val="FFFF00"/>
                </a:solidFill>
              </a:rPr>
              <a:t>I peli delle gambe e delle ascelle crescono pressappoco come quelli del pube: potrebbero essere radi e morbidi per poi ispessirsi e diventare più scuri.</a:t>
            </a:r>
            <a:endParaRPr lang="it-IT" sz="2000" b="1" dirty="0">
              <a:solidFill>
                <a:srgbClr val="FFFF00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1331640" y="3573016"/>
            <a:ext cx="7560840" cy="1631216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Toccati</a:t>
            </a:r>
            <a:r>
              <a:rPr lang="it-IT" sz="2000" b="1" dirty="0" smtClean="0"/>
              <a:t> delicatamente sotto le braccia e guardati allo specchio per sapere se sono </a:t>
            </a:r>
            <a:r>
              <a:rPr lang="it-IT" sz="2000" b="1" dirty="0" smtClean="0"/>
              <a:t>spuntati i peli. </a:t>
            </a:r>
            <a:r>
              <a:rPr lang="it-IT" sz="2000" b="1" dirty="0" smtClean="0"/>
              <a:t>Fai attenzione anche alle gambe. In queste zone possono essere più scuri, spessi e visibili. Controllali dopo uno o due anni dalla crescita dei peli pubici.</a:t>
            </a:r>
            <a:endParaRPr lang="it-IT" sz="2000" b="1" dirty="0"/>
          </a:p>
        </p:txBody>
      </p:sp>
      <p:pic>
        <p:nvPicPr>
          <p:cNvPr id="6146" name="Picture 2" descr="C:\Users\Master\Desktop\Ultime foto\f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1196752"/>
            <a:ext cx="2976329" cy="2232248"/>
          </a:xfrm>
          <a:prstGeom prst="rect">
            <a:avLst/>
          </a:prstGeom>
          <a:noFill/>
          <a:ln w="25400">
            <a:solidFill>
              <a:schemeClr val="accent3"/>
            </a:solidFill>
          </a:ln>
        </p:spPr>
      </p:pic>
      <p:sp>
        <p:nvSpPr>
          <p:cNvPr id="15" name="Titolo 1"/>
          <p:cNvSpPr>
            <a:spLocks noGrp="1"/>
          </p:cNvSpPr>
          <p:nvPr>
            <p:ph type="ctrTitle"/>
          </p:nvPr>
        </p:nvSpPr>
        <p:spPr>
          <a:xfrm>
            <a:off x="1403648" y="260648"/>
            <a:ext cx="7560840" cy="720080"/>
          </a:xfrm>
        </p:spPr>
        <p:txBody>
          <a:bodyPr>
            <a:no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LA PUBERTA’ NELLE RAGAZZE</a:t>
            </a:r>
            <a:endParaRPr lang="it-IT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0E993-6164-48B7-A761-C42EBBE949A5}" type="datetime1">
              <a:rPr lang="it-IT" smtClean="0"/>
              <a:pPr/>
              <a:t>01/10/2020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1835696" y="1268760"/>
            <a:ext cx="34563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0070C0"/>
                </a:solidFill>
              </a:rPr>
              <a:t>Controlla se hai </a:t>
            </a:r>
          </a:p>
          <a:p>
            <a:r>
              <a:rPr lang="it-IT" sz="2800" b="1" dirty="0" smtClean="0">
                <a:solidFill>
                  <a:srgbClr val="0070C0"/>
                </a:solidFill>
              </a:rPr>
              <a:t>secrezioni vaginali</a:t>
            </a:r>
            <a:endParaRPr lang="it-IT" sz="2400" dirty="0">
              <a:solidFill>
                <a:srgbClr val="0070C0"/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331640" y="5445224"/>
            <a:ext cx="756084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it-IT" sz="2000" b="1" dirty="0" smtClean="0">
                <a:solidFill>
                  <a:srgbClr val="FFFF00"/>
                </a:solidFill>
              </a:rPr>
              <a:t>Comunica al medico o a una persona di cui ti fidi se le perdite vaginali non sono bianche o biancastre e se avverti odori strani. Potrebbero indicare un'infezione.</a:t>
            </a:r>
            <a:endParaRPr lang="it-IT" sz="2000" b="1" dirty="0">
              <a:solidFill>
                <a:srgbClr val="FFFF00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1331640" y="2924944"/>
            <a:ext cx="7560840" cy="2246769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 err="1" smtClean="0"/>
              <a:t>i</a:t>
            </a:r>
            <a:r>
              <a:rPr lang="it-IT" sz="2000" b="1" dirty="0" err="1" smtClean="0">
                <a:solidFill>
                  <a:srgbClr val="FF0000"/>
                </a:solidFill>
              </a:rPr>
              <a:t>Osserva</a:t>
            </a:r>
            <a:r>
              <a:rPr lang="it-IT" sz="2000" b="1" dirty="0" smtClean="0"/>
              <a:t> </a:t>
            </a:r>
            <a:r>
              <a:rPr lang="it-IT" sz="2000" b="1" dirty="0" smtClean="0"/>
              <a:t>se nella biancheria intima sono presenti tracce di perdite vaginali uno o due anni dopo aver individuato le gemme mammarie. Potresti anche sentirle scorrere e arrivare negli slip o tra le gambe. La loro consistenza può essere leggera e acquosa oppure densa, simile a muco, mentre il colore è bianco o biancastro. Sono assolutamente </a:t>
            </a:r>
            <a:r>
              <a:rPr lang="it-IT" sz="2000" b="1" dirty="0" smtClean="0"/>
              <a:t>normali </a:t>
            </a:r>
            <a:r>
              <a:rPr lang="it-IT" sz="2000" b="1" dirty="0" smtClean="0"/>
              <a:t>e ti permettono di sapere se stai entrando nella pubertà.</a:t>
            </a:r>
            <a:endParaRPr lang="it-IT" sz="2000" b="1" dirty="0"/>
          </a:p>
        </p:txBody>
      </p:sp>
      <p:pic>
        <p:nvPicPr>
          <p:cNvPr id="7170" name="Picture 2" descr="C:\Users\Master\Desktop\Ultime foto\f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1052736"/>
            <a:ext cx="2088232" cy="1566174"/>
          </a:xfrm>
          <a:prstGeom prst="rect">
            <a:avLst/>
          </a:prstGeom>
          <a:noFill/>
          <a:ln w="25400">
            <a:solidFill>
              <a:schemeClr val="accent3"/>
            </a:solidFill>
          </a:ln>
        </p:spPr>
      </p:pic>
      <p:sp>
        <p:nvSpPr>
          <p:cNvPr id="15" name="Titolo 1"/>
          <p:cNvSpPr>
            <a:spLocks noGrp="1"/>
          </p:cNvSpPr>
          <p:nvPr>
            <p:ph type="ctrTitle"/>
          </p:nvPr>
        </p:nvSpPr>
        <p:spPr>
          <a:xfrm>
            <a:off x="1403648" y="260648"/>
            <a:ext cx="7560840" cy="720080"/>
          </a:xfrm>
        </p:spPr>
        <p:txBody>
          <a:bodyPr>
            <a:no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LA PUBERTA’ NELLE RAGAZZE</a:t>
            </a:r>
            <a:endParaRPr lang="it-IT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D33E0-E91B-40B7-8E47-1BBDABAD19C0}" type="datetime1">
              <a:rPr lang="it-IT" smtClean="0"/>
              <a:pPr/>
              <a:t>01/10/2020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1547664" y="1124744"/>
            <a:ext cx="72728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0070C0"/>
                </a:solidFill>
              </a:rPr>
              <a:t>Osserva il tuo primo </a:t>
            </a:r>
          </a:p>
          <a:p>
            <a:r>
              <a:rPr lang="it-IT" sz="2800" b="1" dirty="0" smtClean="0">
                <a:solidFill>
                  <a:srgbClr val="0070C0"/>
                </a:solidFill>
              </a:rPr>
              <a:t>ciclo mestruale</a:t>
            </a:r>
            <a:endParaRPr lang="it-IT" sz="2400" dirty="0">
              <a:solidFill>
                <a:srgbClr val="0070C0"/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259632" y="4365104"/>
            <a:ext cx="7560840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9875" lvl="1" indent="-269875" algn="just">
              <a:buFontTx/>
              <a:buChar char="-"/>
            </a:pPr>
            <a:r>
              <a:rPr lang="it-IT" sz="2000" b="1" dirty="0" smtClean="0">
                <a:solidFill>
                  <a:srgbClr val="FFFF00"/>
                </a:solidFill>
              </a:rPr>
              <a:t>È frequente che le mestruazioni siano </a:t>
            </a:r>
          </a:p>
          <a:p>
            <a:pPr marL="269875" lvl="1" indent="-269875" algn="just"/>
            <a:r>
              <a:rPr lang="it-IT" sz="2000" b="1" dirty="0" smtClean="0">
                <a:solidFill>
                  <a:srgbClr val="FFFF00"/>
                </a:solidFill>
              </a:rPr>
              <a:t>    irregolari dopo il primo ciclo.</a:t>
            </a:r>
          </a:p>
          <a:p>
            <a:pPr marL="269875" lvl="1" indent="-269875" algn="just"/>
            <a:r>
              <a:rPr lang="it-IT" sz="2000" b="1" dirty="0" smtClean="0">
                <a:solidFill>
                  <a:srgbClr val="FFFF00"/>
                </a:solidFill>
              </a:rPr>
              <a:t>- Probabilmente avvertirai un po' di gonfiore durante le mestruazioni. In questo periodo avrai l'impressione che la pancia sia più grossa o gonfia del normale.</a:t>
            </a:r>
          </a:p>
          <a:p>
            <a:pPr marL="269875" lvl="1" indent="-269875" algn="just"/>
            <a:r>
              <a:rPr lang="it-IT" sz="2000" b="1" dirty="0" smtClean="0">
                <a:solidFill>
                  <a:srgbClr val="FFFF00"/>
                </a:solidFill>
              </a:rPr>
              <a:t>- Potresti anche soffrire di crampi, mal di schiena o mal di testa prima e durante il ciclo.</a:t>
            </a:r>
            <a:endParaRPr lang="it-IT" sz="2000" b="1" dirty="0">
              <a:solidFill>
                <a:srgbClr val="FFFF00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1259632" y="2708920"/>
            <a:ext cx="7560840" cy="1477328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Aspettati</a:t>
            </a:r>
            <a:r>
              <a:rPr lang="it-IT" b="1" dirty="0" smtClean="0"/>
              <a:t> il menarca entro sei mesi da quando noti le secrezioni vaginali. Controlla qualsiasi traccia di sangue nella biancheria intima o nelle perdite; può indicarti che stai entrando nella pubertà e che sta per arrivare il primo ciclo. Per molte ragazze spesso è il momento più emozionante e spaventoso.</a:t>
            </a:r>
            <a:endParaRPr lang="it-IT" b="1" dirty="0"/>
          </a:p>
        </p:txBody>
      </p:sp>
      <p:pic>
        <p:nvPicPr>
          <p:cNvPr id="8194" name="Picture 2" descr="C:\Users\Master\Desktop\Ultime foto\f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1052736"/>
            <a:ext cx="2016224" cy="1512168"/>
          </a:xfrm>
          <a:prstGeom prst="rect">
            <a:avLst/>
          </a:prstGeom>
          <a:noFill/>
          <a:ln w="25400">
            <a:solidFill>
              <a:schemeClr val="accent3"/>
            </a:solidFill>
          </a:ln>
        </p:spPr>
      </p:pic>
      <p:sp>
        <p:nvSpPr>
          <p:cNvPr id="15" name="Titolo 1"/>
          <p:cNvSpPr>
            <a:spLocks noGrp="1"/>
          </p:cNvSpPr>
          <p:nvPr>
            <p:ph type="ctrTitle"/>
          </p:nvPr>
        </p:nvSpPr>
        <p:spPr>
          <a:xfrm>
            <a:off x="1403648" y="260648"/>
            <a:ext cx="7560840" cy="720080"/>
          </a:xfrm>
        </p:spPr>
        <p:txBody>
          <a:bodyPr>
            <a:no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LA PUBERTA’ NELLE RAGAZZE</a:t>
            </a:r>
            <a:endParaRPr lang="it-IT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69B80-B153-4DD6-889E-A41D135DF425}" type="datetime1">
              <a:rPr lang="it-IT" smtClean="0"/>
              <a:pPr/>
              <a:t>01/10/2020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1403648" y="1196752"/>
            <a:ext cx="72728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0070C0"/>
                </a:solidFill>
              </a:rPr>
              <a:t>Nota i cambiamenti </a:t>
            </a:r>
          </a:p>
          <a:p>
            <a:r>
              <a:rPr lang="it-IT" sz="2800" b="1" dirty="0" smtClean="0">
                <a:solidFill>
                  <a:srgbClr val="0070C0"/>
                </a:solidFill>
              </a:rPr>
              <a:t>nella pelle</a:t>
            </a:r>
            <a:endParaRPr lang="it-IT" sz="2400" dirty="0">
              <a:solidFill>
                <a:srgbClr val="0070C0"/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259632" y="4005064"/>
            <a:ext cx="7560840" cy="2520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9388" lvl="1" indent="-179388" algn="just"/>
            <a:r>
              <a:rPr lang="it-IT" sz="2000" b="1" dirty="0" smtClean="0">
                <a:solidFill>
                  <a:srgbClr val="FFFF00"/>
                </a:solidFill>
              </a:rPr>
              <a:t>- Lavati il viso con un sapone o un detergente neutro, in modo da eliminare il grasso in eccesso e tenere a bada l'acne.</a:t>
            </a:r>
            <a:endParaRPr lang="it-IT" sz="3600" b="1" dirty="0" smtClean="0">
              <a:solidFill>
                <a:srgbClr val="FFFF00"/>
              </a:solidFill>
            </a:endParaRPr>
          </a:p>
          <a:p>
            <a:pPr marL="179388" indent="-179388" algn="just">
              <a:buFontTx/>
              <a:buChar char="-"/>
            </a:pPr>
            <a:r>
              <a:rPr lang="it-IT" sz="2000" b="1" dirty="0" smtClean="0">
                <a:solidFill>
                  <a:srgbClr val="FFFF00"/>
                </a:solidFill>
              </a:rPr>
              <a:t>Consulta il medico o chiedigli di prescriverti un farmaco, se soffri di una grave forma di acne.  </a:t>
            </a:r>
          </a:p>
          <a:p>
            <a:pPr marL="179388" indent="-179388" algn="just">
              <a:buFontTx/>
              <a:buChar char="-"/>
            </a:pPr>
            <a:r>
              <a:rPr lang="it-IT" sz="2000" b="1" dirty="0" smtClean="0">
                <a:solidFill>
                  <a:srgbClr val="FFFF00"/>
                </a:solidFill>
              </a:rPr>
              <a:t>È un fenomeno assolutamente normale durante la pubertà, ma dal momento che stai attraversando un periodo caratterizzato da forti sbalzi emotivi, i brufoli possono peggiorare i problemi o determinate insicurezze personali.</a:t>
            </a:r>
            <a:endParaRPr lang="it-IT" sz="2000" b="1" dirty="0">
              <a:solidFill>
                <a:srgbClr val="FFFF00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1259632" y="2564904"/>
            <a:ext cx="7560840" cy="1323439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Controlla</a:t>
            </a:r>
            <a:r>
              <a:rPr lang="it-IT" sz="2000" b="1" dirty="0" smtClean="0"/>
              <a:t> se è più grassa, irritata o tendente ai brufoli. Considera che la pelle cambia come il corpo. Anche i foruncoli e un aspetto untuoso su viso, collo, petto e/o schiena possono indicare che sei nel periodo dello sviluppo.</a:t>
            </a:r>
            <a:endParaRPr lang="it-IT" sz="2000" b="1" dirty="0"/>
          </a:p>
        </p:txBody>
      </p:sp>
      <p:pic>
        <p:nvPicPr>
          <p:cNvPr id="9218" name="Picture 2" descr="C:\Users\Master\Desktop\Ultime foto\f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0205" y="1052736"/>
            <a:ext cx="1824203" cy="1368152"/>
          </a:xfrm>
          <a:prstGeom prst="rect">
            <a:avLst/>
          </a:prstGeom>
          <a:noFill/>
          <a:ln w="25400">
            <a:solidFill>
              <a:schemeClr val="accent3"/>
            </a:solidFill>
          </a:ln>
        </p:spPr>
      </p:pic>
      <p:sp>
        <p:nvSpPr>
          <p:cNvPr id="15" name="Titolo 1"/>
          <p:cNvSpPr>
            <a:spLocks noGrp="1"/>
          </p:cNvSpPr>
          <p:nvPr>
            <p:ph type="ctrTitle"/>
          </p:nvPr>
        </p:nvSpPr>
        <p:spPr>
          <a:xfrm>
            <a:off x="1403648" y="260648"/>
            <a:ext cx="7560840" cy="720080"/>
          </a:xfrm>
        </p:spPr>
        <p:txBody>
          <a:bodyPr>
            <a:no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LA PUBERTA’ NELLE RAGAZZE</a:t>
            </a:r>
            <a:endParaRPr lang="it-IT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8CA9F-F09F-4E0F-9C3E-169C3BD400CF}" type="datetime1">
              <a:rPr lang="it-IT" smtClean="0"/>
              <a:pPr/>
              <a:t>01/10/2020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14</a:t>
            </a:fld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1403648" y="1124744"/>
            <a:ext cx="72728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0070C0"/>
                </a:solidFill>
              </a:rPr>
              <a:t>Tieni un diario in cui </a:t>
            </a:r>
          </a:p>
          <a:p>
            <a:r>
              <a:rPr lang="it-IT" sz="2800" b="1" dirty="0" smtClean="0">
                <a:solidFill>
                  <a:srgbClr val="0070C0"/>
                </a:solidFill>
              </a:rPr>
              <a:t>scrivere le tue emozioni</a:t>
            </a:r>
            <a:endParaRPr lang="it-IT" sz="2400" dirty="0">
              <a:solidFill>
                <a:srgbClr val="0070C0"/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331640" y="4725144"/>
            <a:ext cx="7560840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just"/>
            <a:r>
              <a:rPr lang="it-IT" sz="2000" b="1" dirty="0" smtClean="0">
                <a:solidFill>
                  <a:srgbClr val="FFFF00"/>
                </a:solidFill>
              </a:rPr>
              <a:t>Sentirti a disagio di fronte ai cambiamenti fisici; essere sensibile alle parole o ai comportamenti degli altri; provare emozioni intense, come forte gelosia nei confronti di qualcuno che prima non ti interessava; avere meno fiducia in te stessa; sentirti ansiosa o persino depressa; essere più irritabile o arrabbiata senza un motivo preciso.</a:t>
            </a:r>
            <a:endParaRPr lang="it-IT" sz="2000" b="1" dirty="0">
              <a:solidFill>
                <a:srgbClr val="FFFF00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1331640" y="2636912"/>
            <a:ext cx="7560840" cy="1938992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Annotale</a:t>
            </a:r>
            <a:r>
              <a:rPr lang="it-IT" sz="2000" b="1" dirty="0" smtClean="0"/>
              <a:t> ogni giorno o quando hai bisogno di consolarti un po'. Durante la pubertà gli stimoli ormonali governano il corpo e possono condizionare le tue emozioni. Rileggi il diario una volta a settimana per vedere se noti sbalzi di umore. I cambiamenti emotivi ti aiuteranno a capire se stai entrando nell'età dello sviluppo. Per esempio, potresti accorgerti di:</a:t>
            </a:r>
            <a:endParaRPr lang="it-IT" sz="2000" b="1" dirty="0"/>
          </a:p>
        </p:txBody>
      </p:sp>
      <p:pic>
        <p:nvPicPr>
          <p:cNvPr id="10242" name="Picture 2" descr="C:\Users\Master\Desktop\Ultime foto\f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99273" y="1052736"/>
            <a:ext cx="2033167" cy="1440160"/>
          </a:xfrm>
          <a:prstGeom prst="rect">
            <a:avLst/>
          </a:prstGeom>
          <a:noFill/>
          <a:ln w="25400">
            <a:solidFill>
              <a:schemeClr val="accent3"/>
            </a:solidFill>
          </a:ln>
        </p:spPr>
      </p:pic>
      <p:sp>
        <p:nvSpPr>
          <p:cNvPr id="15" name="Titolo 1"/>
          <p:cNvSpPr>
            <a:spLocks noGrp="1"/>
          </p:cNvSpPr>
          <p:nvPr>
            <p:ph type="ctrTitle"/>
          </p:nvPr>
        </p:nvSpPr>
        <p:spPr>
          <a:xfrm>
            <a:off x="1403648" y="260648"/>
            <a:ext cx="7560840" cy="720080"/>
          </a:xfrm>
        </p:spPr>
        <p:txBody>
          <a:bodyPr>
            <a:no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LA PUBERTA’ NELLE RAGAZZE</a:t>
            </a:r>
            <a:endParaRPr lang="it-IT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E6DFF-F7D2-487C-91F5-37674036AB7F}" type="datetime1">
              <a:rPr lang="it-IT" smtClean="0"/>
              <a:pPr/>
              <a:t>01/10/2020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15</a:t>
            </a:fld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1403648" y="1124744"/>
            <a:ext cx="72728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0070C0"/>
                </a:solidFill>
              </a:rPr>
              <a:t>Presta attenzione al </a:t>
            </a:r>
          </a:p>
          <a:p>
            <a:r>
              <a:rPr lang="it-IT" sz="2800" b="1" dirty="0" smtClean="0">
                <a:solidFill>
                  <a:srgbClr val="0070C0"/>
                </a:solidFill>
              </a:rPr>
              <a:t>tuo modo di pensare</a:t>
            </a:r>
            <a:endParaRPr lang="it-IT" sz="2400" dirty="0">
              <a:solidFill>
                <a:srgbClr val="0070C0"/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259632" y="4581128"/>
            <a:ext cx="7560840" cy="187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9388" lvl="1" indent="-179388" algn="just"/>
            <a:r>
              <a:rPr lang="it-IT" sz="2000" b="1" dirty="0" smtClean="0">
                <a:solidFill>
                  <a:srgbClr val="FFFF00"/>
                </a:solidFill>
              </a:rPr>
              <a:t>- Capire che una materia o una responsabilità può essere più complessa, per esempio quando non finisci di studiare o fare le faccende di casa.</a:t>
            </a:r>
          </a:p>
          <a:p>
            <a:pPr marL="179388" lvl="1" indent="-179388" algn="just"/>
            <a:r>
              <a:rPr lang="it-IT" sz="2000" b="1" dirty="0" smtClean="0">
                <a:solidFill>
                  <a:srgbClr val="FFFF00"/>
                </a:solidFill>
              </a:rPr>
              <a:t>- Fare scelte per conto tuo, per esempio quando intervieni in merito a ciò che è giusto e sbagliato.</a:t>
            </a:r>
          </a:p>
          <a:p>
            <a:pPr marL="0" lvl="1" algn="just"/>
            <a:r>
              <a:rPr lang="it-IT" sz="2000" b="1" dirty="0" smtClean="0">
                <a:solidFill>
                  <a:srgbClr val="FFFF00"/>
                </a:solidFill>
              </a:rPr>
              <a:t>-  Sapere che cosa ti piace e che cosa detesti.</a:t>
            </a:r>
            <a:endParaRPr lang="it-IT" sz="2000" b="1" dirty="0">
              <a:solidFill>
                <a:srgbClr val="FFFF00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1259632" y="3068960"/>
            <a:ext cx="7560840" cy="1323439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Nota</a:t>
            </a:r>
            <a:r>
              <a:rPr lang="it-IT" sz="2000" b="1" dirty="0" smtClean="0"/>
              <a:t> se consideri o affronti differentemente lo studio o altre circostanze. La nascita di nuovi schemi mentali potrebbe indicare l'inizio della pubertà. Cerca di capire se nel tuo modo di pensare avvengono i seguenti cambiamenti:</a:t>
            </a:r>
            <a:endParaRPr lang="it-IT" sz="2000" b="1" dirty="0"/>
          </a:p>
        </p:txBody>
      </p:sp>
      <p:pic>
        <p:nvPicPr>
          <p:cNvPr id="11266" name="Picture 2" descr="C:\Users\Master\Desktop\Ultime foto\f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72469" y="1052736"/>
            <a:ext cx="2587963" cy="1872208"/>
          </a:xfrm>
          <a:prstGeom prst="rect">
            <a:avLst/>
          </a:prstGeom>
          <a:noFill/>
          <a:ln w="25400">
            <a:solidFill>
              <a:schemeClr val="accent3"/>
            </a:solidFill>
          </a:ln>
        </p:spPr>
      </p:pic>
      <p:sp>
        <p:nvSpPr>
          <p:cNvPr id="15" name="Titolo 1"/>
          <p:cNvSpPr>
            <a:spLocks noGrp="1"/>
          </p:cNvSpPr>
          <p:nvPr>
            <p:ph type="ctrTitle"/>
          </p:nvPr>
        </p:nvSpPr>
        <p:spPr>
          <a:xfrm>
            <a:off x="1403648" y="260648"/>
            <a:ext cx="7560840" cy="720080"/>
          </a:xfrm>
        </p:spPr>
        <p:txBody>
          <a:bodyPr>
            <a:no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LA PUBERTA’ NELLE RAGAZZE</a:t>
            </a:r>
            <a:endParaRPr lang="it-IT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9BC27-914E-449C-AEE5-E5850AADFE4A}" type="datetime1">
              <a:rPr lang="it-IT" smtClean="0"/>
              <a:pPr/>
              <a:t>01/10/2020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16</a:t>
            </a:fld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1331640" y="1916832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Esplora il tuo corpo</a:t>
            </a:r>
            <a:endParaRPr lang="it-IT" sz="2400" dirty="0">
              <a:solidFill>
                <a:srgbClr val="0070C0"/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259632" y="5013176"/>
            <a:ext cx="76328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just"/>
            <a:r>
              <a:rPr lang="it-IT" sz="2000" b="1" dirty="0" smtClean="0">
                <a:solidFill>
                  <a:srgbClr val="FFFF00"/>
                </a:solidFill>
              </a:rPr>
              <a:t>Rivolgiti a una persona di cui ti fidi parlandole della curiosità che ti spinge a conoscere il tuo corpo e masturbarti. Non vergognartene. Probabilmente anche lei avrà provato o sta provando le stesse sensazioni!</a:t>
            </a:r>
            <a:endParaRPr lang="it-IT" sz="2000" b="1" dirty="0">
              <a:solidFill>
                <a:srgbClr val="FFFF00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1259632" y="3501008"/>
            <a:ext cx="7632848" cy="1323439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È normale </a:t>
            </a:r>
            <a:r>
              <a:rPr lang="it-IT" sz="2000" b="1" dirty="0" smtClean="0"/>
              <a:t>desiderare di guardare e toccare il proprio corpo durante la crescita e il passaggio alla pubertà. Puoi anche sviluppare una curiosità più accentuata nei confronti della sessualità.</a:t>
            </a:r>
            <a:endParaRPr lang="it-IT" sz="2000" b="1" dirty="0"/>
          </a:p>
        </p:txBody>
      </p:sp>
      <p:pic>
        <p:nvPicPr>
          <p:cNvPr id="12290" name="Picture 2" descr="C:\Users\Master\Desktop\Ultime foto\f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1052736"/>
            <a:ext cx="2976330" cy="2232248"/>
          </a:xfrm>
          <a:prstGeom prst="rect">
            <a:avLst/>
          </a:prstGeom>
          <a:noFill/>
          <a:ln w="25400">
            <a:solidFill>
              <a:schemeClr val="accent3"/>
            </a:solidFill>
          </a:ln>
        </p:spPr>
      </p:pic>
      <p:sp>
        <p:nvSpPr>
          <p:cNvPr id="15" name="Titolo 1"/>
          <p:cNvSpPr>
            <a:spLocks noGrp="1"/>
          </p:cNvSpPr>
          <p:nvPr>
            <p:ph type="ctrTitle"/>
          </p:nvPr>
        </p:nvSpPr>
        <p:spPr>
          <a:xfrm>
            <a:off x="1403648" y="260648"/>
            <a:ext cx="7560840" cy="720080"/>
          </a:xfrm>
        </p:spPr>
        <p:txBody>
          <a:bodyPr>
            <a:no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LA PUBERTA’ NELLE RAGAZZE</a:t>
            </a:r>
            <a:endParaRPr lang="it-IT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5F2B5-FA6C-477F-BEA1-2C3EF3DC7ADE}" type="datetime1">
              <a:rPr lang="it-IT" smtClean="0"/>
              <a:pPr/>
              <a:t>01/10/2020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17</a:t>
            </a:fld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1331640" y="1700808"/>
            <a:ext cx="38164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0070C0"/>
                </a:solidFill>
              </a:rPr>
              <a:t>Accetta l'attrazione </a:t>
            </a:r>
          </a:p>
          <a:p>
            <a:r>
              <a:rPr lang="it-IT" sz="2800" b="1" dirty="0" smtClean="0">
                <a:solidFill>
                  <a:srgbClr val="0070C0"/>
                </a:solidFill>
              </a:rPr>
              <a:t>che senti verso </a:t>
            </a:r>
          </a:p>
          <a:p>
            <a:r>
              <a:rPr lang="it-IT" sz="2800" b="1" dirty="0" smtClean="0">
                <a:solidFill>
                  <a:srgbClr val="0070C0"/>
                </a:solidFill>
              </a:rPr>
              <a:t>altre persone</a:t>
            </a:r>
            <a:endParaRPr lang="it-IT" sz="2400" dirty="0">
              <a:solidFill>
                <a:srgbClr val="0070C0"/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331640" y="5661248"/>
            <a:ext cx="756084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just"/>
            <a:r>
              <a:rPr lang="it-IT" sz="2000" b="1" dirty="0" smtClean="0">
                <a:solidFill>
                  <a:srgbClr val="FFFF00"/>
                </a:solidFill>
              </a:rPr>
              <a:t>Parla con i familiari o il medico se hai domande sull'attrazione,  le relazioni sentimentali,  i baci e il sesso.</a:t>
            </a:r>
            <a:endParaRPr lang="it-IT" sz="2000" b="1" dirty="0">
              <a:solidFill>
                <a:srgbClr val="FFFF00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1331640" y="4149080"/>
            <a:ext cx="7560840" cy="1323439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Quando individui </a:t>
            </a:r>
            <a:r>
              <a:rPr lang="it-IT" sz="2000" b="1" dirty="0" smtClean="0"/>
              <a:t>i segnali tipici della pubertà, nota se incominci a provare dei sentimenti per qualcuno, che si tratti di un ragazzo o una ragazza. Anche in questo modo potrai capire che stai crescendo e diventando una donna.</a:t>
            </a:r>
            <a:endParaRPr lang="it-IT" sz="2000" b="1" dirty="0"/>
          </a:p>
        </p:txBody>
      </p:sp>
      <p:pic>
        <p:nvPicPr>
          <p:cNvPr id="13314" name="Picture 2" descr="C:\Users\Master\Desktop\Ultime foto\f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52053" y="1052736"/>
            <a:ext cx="3840427" cy="2880320"/>
          </a:xfrm>
          <a:prstGeom prst="rect">
            <a:avLst/>
          </a:prstGeom>
          <a:noFill/>
          <a:ln w="25400">
            <a:solidFill>
              <a:schemeClr val="accent3"/>
            </a:solidFill>
          </a:ln>
        </p:spPr>
      </p:pic>
      <p:sp>
        <p:nvSpPr>
          <p:cNvPr id="15" name="Titolo 1"/>
          <p:cNvSpPr>
            <a:spLocks noGrp="1"/>
          </p:cNvSpPr>
          <p:nvPr>
            <p:ph type="ctrTitle"/>
          </p:nvPr>
        </p:nvSpPr>
        <p:spPr>
          <a:xfrm>
            <a:off x="1403648" y="260648"/>
            <a:ext cx="7560840" cy="720080"/>
          </a:xfrm>
        </p:spPr>
        <p:txBody>
          <a:bodyPr>
            <a:no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LA PUBERTA’ NELLE RAGAZZE</a:t>
            </a:r>
            <a:endParaRPr lang="it-IT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802C-E6EE-4F9B-A4B7-9C8DB655B84D}" type="datetime1">
              <a:rPr lang="it-IT" smtClean="0"/>
              <a:pPr/>
              <a:t>01/10/2020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18</a:t>
            </a:fld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1403648" y="1700808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Ulteriori consigli</a:t>
            </a:r>
            <a:endParaRPr lang="it-IT" sz="2800" b="1" dirty="0">
              <a:solidFill>
                <a:srgbClr val="0070C0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1187624" y="3068960"/>
            <a:ext cx="7704856" cy="1323439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lvl="0" algn="just"/>
            <a:r>
              <a:rPr lang="it-IT" sz="2000" b="1" dirty="0" smtClean="0">
                <a:solidFill>
                  <a:srgbClr val="FF0000"/>
                </a:solidFill>
              </a:rPr>
              <a:t>Ricorda</a:t>
            </a:r>
            <a:r>
              <a:rPr lang="it-IT" sz="2000" b="1" dirty="0" smtClean="0"/>
              <a:t> che ogni ragazza attraversa il periodo della pubertà. Si tratta di una fase normale e non c'è nulla di cui imbarazzarsi. Accade tra i 9 e i 16 anni, quindi non allarmarti, che arrivi in anticipo o in ritardo.</a:t>
            </a:r>
            <a:endParaRPr lang="it-IT" sz="2000" b="1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1187624" y="4509120"/>
            <a:ext cx="7704856" cy="707886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lvl="0" algn="just"/>
            <a:r>
              <a:rPr lang="it-IT" sz="2000" b="1" dirty="0" smtClean="0">
                <a:solidFill>
                  <a:srgbClr val="FF0000"/>
                </a:solidFill>
              </a:rPr>
              <a:t>Parla</a:t>
            </a:r>
            <a:r>
              <a:rPr lang="it-IT" sz="2000" b="1" dirty="0" smtClean="0"/>
              <a:t> con un genitore, o un medico affidabile se hai dubbi o perplessità sulla pubertà.</a:t>
            </a:r>
            <a:endParaRPr lang="it-IT" sz="2000" b="1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1187624" y="5373216"/>
            <a:ext cx="7704856" cy="1015663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lvl="0" algn="just"/>
            <a:r>
              <a:rPr lang="it-IT" sz="2000" b="1" dirty="0" smtClean="0">
                <a:solidFill>
                  <a:srgbClr val="FF0000"/>
                </a:solidFill>
              </a:rPr>
              <a:t>Consulta</a:t>
            </a:r>
            <a:r>
              <a:rPr lang="it-IT" sz="2000" b="1" dirty="0" smtClean="0"/>
              <a:t> il medico se noti qualcosa che ti rende insicura o ti mette a disagio. Per esempio, se hai secrezioni maleodoranti o fastidiose, potrebbero indicare una lieve infezione vaginale.</a:t>
            </a:r>
            <a:endParaRPr lang="it-IT" sz="2000" b="1" dirty="0"/>
          </a:p>
        </p:txBody>
      </p:sp>
      <p:pic>
        <p:nvPicPr>
          <p:cNvPr id="14338" name="Picture 2" descr="C:\Users\Master\Desktop\Ultime foto\mam f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9013" y="1052736"/>
            <a:ext cx="2813427" cy="1872208"/>
          </a:xfrm>
          <a:prstGeom prst="rect">
            <a:avLst/>
          </a:prstGeom>
          <a:noFill/>
          <a:ln w="25400">
            <a:solidFill>
              <a:schemeClr val="accent3"/>
            </a:solidFill>
          </a:ln>
        </p:spPr>
      </p:pic>
      <p:sp>
        <p:nvSpPr>
          <p:cNvPr id="16" name="Titolo 1"/>
          <p:cNvSpPr>
            <a:spLocks noGrp="1"/>
          </p:cNvSpPr>
          <p:nvPr>
            <p:ph type="ctrTitle"/>
          </p:nvPr>
        </p:nvSpPr>
        <p:spPr>
          <a:xfrm>
            <a:off x="1403648" y="260648"/>
            <a:ext cx="7560840" cy="720080"/>
          </a:xfrm>
        </p:spPr>
        <p:txBody>
          <a:bodyPr>
            <a:no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LA PUBERTA’ NELLE RAGAZZE</a:t>
            </a:r>
            <a:endParaRPr lang="it-IT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3" grpId="0" animBg="1"/>
      <p:bldP spid="1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4DCCF-D2C7-4939-8FBF-B94541379BD6}" type="datetime1">
              <a:rPr lang="it-IT" smtClean="0"/>
              <a:pPr/>
              <a:t>01/10/2020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19</a:t>
            </a:fld>
            <a:endParaRPr lang="it-IT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331640" y="980728"/>
            <a:ext cx="7406640" cy="498816"/>
          </a:xfrm>
        </p:spPr>
        <p:txBody>
          <a:bodyPr/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Dalla scoperta all’educazione sessuale</a:t>
            </a:r>
          </a:p>
          <a:p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179512" y="1484784"/>
            <a:ext cx="6048672" cy="5016758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lvl="0" algn="just"/>
            <a:r>
              <a:rPr lang="it-IT" sz="2000" b="1" dirty="0" smtClean="0">
                <a:solidFill>
                  <a:srgbClr val="FF0000"/>
                </a:solidFill>
              </a:rPr>
              <a:t>Con i segnali della pubertà</a:t>
            </a:r>
            <a:r>
              <a:rPr lang="it-IT" sz="2000" b="1" dirty="0" smtClean="0"/>
              <a:t>, i genitori, primi responsabili dell’educazione dei figli, devono impegnarsi per la loro sana e responsabile educazione sessuale.</a:t>
            </a:r>
          </a:p>
          <a:p>
            <a:pPr lvl="0" algn="just"/>
            <a:r>
              <a:rPr lang="it-IT" sz="2000" b="1" dirty="0" smtClean="0">
                <a:solidFill>
                  <a:srgbClr val="FF0000"/>
                </a:solidFill>
              </a:rPr>
              <a:t>L’adolescente contemporaneo </a:t>
            </a:r>
            <a:r>
              <a:rPr lang="it-IT" sz="2000" b="1" dirty="0" smtClean="0"/>
              <a:t>vive in un mondo in cui il sesso non è solo parte attesa di un rapporto sentimentale, ma vivere insieme prima del matrimonio è un’esperienza sempre più comune e i rapporti omosessuali sono presentati come uno stile di vita alternativo. </a:t>
            </a:r>
          </a:p>
          <a:p>
            <a:pPr lvl="0" algn="just"/>
            <a:r>
              <a:rPr lang="it-IT" sz="2000" b="1" dirty="0" smtClean="0">
                <a:solidFill>
                  <a:srgbClr val="FF0000"/>
                </a:solidFill>
              </a:rPr>
              <a:t>Infatti</a:t>
            </a:r>
            <a:r>
              <a:rPr lang="it-IT" sz="2000" b="1" dirty="0" smtClean="0"/>
              <a:t>, i termini bisessuale, transessuale, gay, lesbica, ecc. stanno entrando sempre più nel vocabolario comune degli adolescenti. </a:t>
            </a:r>
          </a:p>
          <a:p>
            <a:pPr lvl="0" algn="just"/>
            <a:r>
              <a:rPr lang="it-IT" sz="2000" b="1" dirty="0" smtClean="0">
                <a:solidFill>
                  <a:srgbClr val="FF0000"/>
                </a:solidFill>
              </a:rPr>
              <a:t>Nella società contemporanea</a:t>
            </a:r>
            <a:r>
              <a:rPr lang="it-IT" sz="2000" b="1" dirty="0" smtClean="0"/>
              <a:t>, di fatto il sesso è diventato un dio, adorato nelle modalità più varie che si possano immaginare.</a:t>
            </a:r>
            <a:endParaRPr lang="it-IT" sz="2000" b="1" dirty="0"/>
          </a:p>
        </p:txBody>
      </p:sp>
      <p:pic>
        <p:nvPicPr>
          <p:cNvPr id="15362" name="Picture 2" descr="C:\Users\Master\Desktop\Ultime foto\gen f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3429000"/>
            <a:ext cx="2664296" cy="1898873"/>
          </a:xfrm>
          <a:prstGeom prst="rect">
            <a:avLst/>
          </a:prstGeom>
          <a:noFill/>
          <a:ln w="25400">
            <a:solidFill>
              <a:schemeClr val="accent3"/>
            </a:solidFill>
          </a:ln>
        </p:spPr>
      </p:pic>
      <p:pic>
        <p:nvPicPr>
          <p:cNvPr id="15364" name="Picture 4" descr="C:\Users\Master\Desktop\Ultime foto\mam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3" y="1484784"/>
            <a:ext cx="2664296" cy="1800200"/>
          </a:xfrm>
          <a:prstGeom prst="rect">
            <a:avLst/>
          </a:prstGeom>
          <a:noFill/>
          <a:ln w="25400">
            <a:solidFill>
              <a:schemeClr val="accent3"/>
            </a:solidFill>
          </a:ln>
        </p:spPr>
      </p:pic>
      <p:sp>
        <p:nvSpPr>
          <p:cNvPr id="12" name="Titolo 1"/>
          <p:cNvSpPr>
            <a:spLocks noGrp="1"/>
          </p:cNvSpPr>
          <p:nvPr>
            <p:ph type="ctrTitle"/>
          </p:nvPr>
        </p:nvSpPr>
        <p:spPr>
          <a:xfrm>
            <a:off x="1403648" y="260648"/>
            <a:ext cx="7560840" cy="720080"/>
          </a:xfrm>
        </p:spPr>
        <p:txBody>
          <a:bodyPr>
            <a:no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LA PUBERTA’ NELLE RAGAZZE</a:t>
            </a:r>
            <a:endParaRPr lang="it-IT" sz="3600" b="1" dirty="0">
              <a:solidFill>
                <a:srgbClr val="FF000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6732240" y="5445224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smtClean="0">
                <a:solidFill>
                  <a:srgbClr val="FF0000"/>
                </a:solidFill>
              </a:rPr>
              <a:t>FINE</a:t>
            </a:r>
            <a:endParaRPr lang="it-IT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D10B-9D01-4778-AA4D-1F655AE17641}" type="datetime1">
              <a:rPr lang="it-IT" smtClean="0"/>
              <a:pPr/>
              <a:t>01/10/2020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2</a:t>
            </a:fld>
            <a:endParaRPr lang="it-IT"/>
          </a:p>
        </p:txBody>
      </p:sp>
      <p:pic>
        <p:nvPicPr>
          <p:cNvPr id="1026" name="Picture 2" descr="C:\Users\Master\Desktop\Pubertà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5134" y="908720"/>
            <a:ext cx="7461322" cy="5601839"/>
          </a:xfrm>
          <a:prstGeom prst="rect">
            <a:avLst/>
          </a:prstGeom>
          <a:noFill/>
        </p:spPr>
      </p:pic>
      <p:sp>
        <p:nvSpPr>
          <p:cNvPr id="8" name="Titolo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720080"/>
          </a:xfrm>
        </p:spPr>
        <p:txBody>
          <a:bodyPr>
            <a:no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LA PUBERTA’ NELLE RAGAZZE</a:t>
            </a:r>
            <a:endParaRPr lang="it-IT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71600" y="332656"/>
            <a:ext cx="7910696" cy="648072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 smtClean="0">
                <a:solidFill>
                  <a:srgbClr val="FF0000"/>
                </a:solidFill>
              </a:rPr>
              <a:t>Confrontiamoci</a:t>
            </a:r>
            <a:endParaRPr lang="it-IT" sz="3200" b="1" dirty="0">
              <a:solidFill>
                <a:srgbClr val="FF000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A030-B72D-4D60-AC52-C36A3914BC3A}" type="datetime1">
              <a:rPr lang="it-IT" smtClean="0"/>
              <a:pPr/>
              <a:t>01/10/2020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20</a:t>
            </a:fld>
            <a:endParaRPr lang="it-IT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115616" y="1268760"/>
            <a:ext cx="7416824" cy="5112568"/>
          </a:xfrm>
        </p:spPr>
        <p:txBody>
          <a:bodyPr>
            <a:noAutofit/>
          </a:bodyPr>
          <a:lstStyle/>
          <a:p>
            <a:pPr marL="484632" indent="-457200" algn="just">
              <a:buFont typeface="Wingdings 2"/>
              <a:buAutoNum type="arabicPeriod"/>
            </a:pPr>
            <a:r>
              <a:rPr lang="it-IT" sz="2400" dirty="0" smtClean="0">
                <a:solidFill>
                  <a:schemeClr val="tx1"/>
                </a:solidFill>
              </a:rPr>
              <a:t>Pubertà, preadolescenza e sessualità, sono ancora argomenti spinosi da trattare in famiglia. Perché?</a:t>
            </a:r>
          </a:p>
          <a:p>
            <a:pPr marL="484632" indent="-457200" algn="just">
              <a:buFont typeface="Wingdings 2"/>
              <a:buAutoNum type="arabicPeriod"/>
            </a:pPr>
            <a:r>
              <a:rPr lang="it-IT" sz="2400" dirty="0" smtClean="0">
                <a:solidFill>
                  <a:schemeClr val="tx1"/>
                </a:solidFill>
              </a:rPr>
              <a:t>Quali cambiamenti  a livello fisico ed emotivo avvengono nelle ragazze all’inizio della pubertà?</a:t>
            </a:r>
          </a:p>
          <a:p>
            <a:pPr marL="484632" indent="-457200" algn="just">
              <a:buAutoNum type="arabicPeriod"/>
            </a:pPr>
            <a:r>
              <a:rPr lang="it-IT" sz="2400" dirty="0" smtClean="0">
                <a:solidFill>
                  <a:schemeClr val="tx1"/>
                </a:solidFill>
              </a:rPr>
              <a:t>Qual è il tempo più opportuno per parlare con le ragazze della pubertà? </a:t>
            </a:r>
          </a:p>
          <a:p>
            <a:pPr marL="484632" indent="-457200" algn="just">
              <a:buAutoNum type="arabicPeriod"/>
            </a:pPr>
            <a:r>
              <a:rPr lang="it-IT" sz="2400" dirty="0" smtClean="0">
                <a:solidFill>
                  <a:schemeClr val="tx1"/>
                </a:solidFill>
              </a:rPr>
              <a:t>Quali problemi possono sorgere nelle ragazze con l’arrivo della pubertà? Come aiutarle a risolverli?</a:t>
            </a:r>
          </a:p>
          <a:p>
            <a:pPr marL="484632" indent="-457200" algn="just">
              <a:buAutoNum type="arabicPeriod"/>
            </a:pPr>
            <a:r>
              <a:rPr lang="it-IT" sz="2400" dirty="0" smtClean="0">
                <a:solidFill>
                  <a:schemeClr val="tx1"/>
                </a:solidFill>
              </a:rPr>
              <a:t>Alcuni genitori sono restii o non si sentono sufficientemente adeguati a parlare con i figli della pubertà.  In questi casi non si corre il rischio di abbandonarli in un deserto educativo dove a imperare è il prof. Internet?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D10B-9D01-4778-AA4D-1F655AE17641}" type="datetime1">
              <a:rPr lang="it-IT" smtClean="0"/>
              <a:pPr/>
              <a:t>01/10/2020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3</a:t>
            </a:fld>
            <a:endParaRPr lang="it-IT"/>
          </a:p>
        </p:txBody>
      </p:sp>
      <p:pic>
        <p:nvPicPr>
          <p:cNvPr id="2050" name="Picture 2" descr="C:\Users\Master\Desktop\Pubertà\7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124744"/>
            <a:ext cx="6840760" cy="5328592"/>
          </a:xfrm>
          <a:prstGeom prst="rect">
            <a:avLst/>
          </a:prstGeom>
          <a:noFill/>
        </p:spPr>
      </p:pic>
      <p:sp>
        <p:nvSpPr>
          <p:cNvPr id="8" name="Titolo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720080"/>
          </a:xfrm>
        </p:spPr>
        <p:txBody>
          <a:bodyPr>
            <a:no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LA PUBERTA’ NELLE RAGAZZE</a:t>
            </a:r>
            <a:endParaRPr lang="it-IT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60" cy="2880320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La pubertà </a:t>
            </a:r>
            <a:r>
              <a:rPr lang="it-IT" sz="2000" dirty="0" smtClean="0">
                <a:solidFill>
                  <a:schemeClr val="tx1"/>
                </a:solidFill>
              </a:rPr>
              <a:t>è una </a:t>
            </a:r>
            <a:r>
              <a:rPr lang="it-IT" sz="2000" dirty="0">
                <a:solidFill>
                  <a:schemeClr val="tx1"/>
                </a:solidFill>
              </a:rPr>
              <a:t>delle fasi più confuse ed eccitanti nella vita </a:t>
            </a:r>
            <a:r>
              <a:rPr lang="it-IT" sz="2000" dirty="0" smtClean="0">
                <a:solidFill>
                  <a:schemeClr val="tx1"/>
                </a:solidFill>
              </a:rPr>
              <a:t>dei ragazzi/e.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Il </a:t>
            </a:r>
            <a:r>
              <a:rPr lang="it-IT" sz="2000" b="1" dirty="0">
                <a:solidFill>
                  <a:srgbClr val="FF0000"/>
                </a:solidFill>
              </a:rPr>
              <a:t>corpo cambia </a:t>
            </a:r>
            <a:r>
              <a:rPr lang="it-IT" sz="2000" dirty="0">
                <a:solidFill>
                  <a:schemeClr val="tx1"/>
                </a:solidFill>
              </a:rPr>
              <a:t>e comincia ad assomigliare </a:t>
            </a:r>
            <a:r>
              <a:rPr lang="it-IT" sz="2000" dirty="0" smtClean="0">
                <a:solidFill>
                  <a:schemeClr val="tx1"/>
                </a:solidFill>
              </a:rPr>
              <a:t>sempre di </a:t>
            </a:r>
            <a:r>
              <a:rPr lang="it-IT" sz="2000" dirty="0">
                <a:solidFill>
                  <a:schemeClr val="tx1"/>
                </a:solidFill>
              </a:rPr>
              <a:t>più a quello di </a:t>
            </a:r>
            <a:r>
              <a:rPr lang="it-IT" sz="2000" dirty="0" smtClean="0">
                <a:solidFill>
                  <a:schemeClr val="tx1"/>
                </a:solidFill>
              </a:rPr>
              <a:t>una donna. 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Si </a:t>
            </a:r>
            <a:r>
              <a:rPr lang="it-IT" sz="2000" b="1" dirty="0">
                <a:solidFill>
                  <a:srgbClr val="FF0000"/>
                </a:solidFill>
              </a:rPr>
              <a:t>diventa più alti</a:t>
            </a:r>
            <a:r>
              <a:rPr lang="it-IT" sz="2000" dirty="0">
                <a:solidFill>
                  <a:schemeClr val="tx1"/>
                </a:solidFill>
              </a:rPr>
              <a:t>, crescono i peli, l'odore del corpo diventa più intenso e oltre agli organi si sviluppano anche gli istinti sessuali.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La </a:t>
            </a:r>
            <a:r>
              <a:rPr lang="it-IT" sz="2000" b="1" dirty="0">
                <a:solidFill>
                  <a:srgbClr val="FF0000"/>
                </a:solidFill>
              </a:rPr>
              <a:t>pubertà </a:t>
            </a:r>
            <a:r>
              <a:rPr lang="it-IT" sz="2000" dirty="0" smtClean="0">
                <a:solidFill>
                  <a:schemeClr val="tx1"/>
                </a:solidFill>
              </a:rPr>
              <a:t>porta a </a:t>
            </a:r>
            <a:r>
              <a:rPr lang="it-IT" sz="2000" dirty="0">
                <a:solidFill>
                  <a:schemeClr val="tx1"/>
                </a:solidFill>
              </a:rPr>
              <a:t>cambiamenti fisici ed emotivi </a:t>
            </a:r>
            <a:r>
              <a:rPr lang="it-IT" sz="2000" dirty="0" smtClean="0">
                <a:solidFill>
                  <a:schemeClr val="tx1"/>
                </a:solidFill>
              </a:rPr>
              <a:t>rilevanti. 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Inizia</a:t>
            </a:r>
            <a:r>
              <a:rPr lang="it-IT" sz="2000" dirty="0" smtClean="0">
                <a:solidFill>
                  <a:schemeClr val="tx1"/>
                </a:solidFill>
              </a:rPr>
              <a:t> </a:t>
            </a:r>
            <a:r>
              <a:rPr lang="it-IT" sz="2000" dirty="0">
                <a:solidFill>
                  <a:schemeClr val="tx1"/>
                </a:solidFill>
              </a:rPr>
              <a:t>tipicamente fra i 9 e i 14 anni e si completa tra i 16 e i 18 anni; i cambiamenti seguono uno schema diverso per ciascun individuo.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Per </a:t>
            </a:r>
            <a:r>
              <a:rPr lang="it-IT" sz="2000" b="1" dirty="0">
                <a:solidFill>
                  <a:srgbClr val="FF0000"/>
                </a:solidFill>
              </a:rPr>
              <a:t>capire </a:t>
            </a:r>
            <a:r>
              <a:rPr lang="it-IT" sz="2000" dirty="0">
                <a:solidFill>
                  <a:schemeClr val="tx1"/>
                </a:solidFill>
              </a:rPr>
              <a:t>se sei arrivato alla pubertà, segui </a:t>
            </a:r>
            <a:r>
              <a:rPr lang="it-IT" sz="2000" dirty="0" smtClean="0">
                <a:solidFill>
                  <a:schemeClr val="tx1"/>
                </a:solidFill>
              </a:rPr>
              <a:t>le indicazioni proposte.</a:t>
            </a:r>
            <a:endParaRPr lang="it-IT" sz="2000" dirty="0">
              <a:solidFill>
                <a:schemeClr val="tx1"/>
              </a:solidFill>
            </a:endParaRPr>
          </a:p>
          <a:p>
            <a:endParaRPr lang="it-IT" sz="1400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26/03/2020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EC30-3DCC-47CB-B0D3-0C4B0D8ECE67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971600" y="1124744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Che cos’è la pubertà?</a:t>
            </a:r>
            <a:endParaRPr lang="it-IT" sz="2800" b="1" dirty="0">
              <a:solidFill>
                <a:srgbClr val="0070C0"/>
              </a:solidFill>
            </a:endParaRPr>
          </a:p>
        </p:txBody>
      </p:sp>
      <p:sp>
        <p:nvSpPr>
          <p:cNvPr id="9" name="Titolo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720080"/>
          </a:xfrm>
        </p:spPr>
        <p:txBody>
          <a:bodyPr>
            <a:no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LA PUBERTA’ NELLE RAGAZZE</a:t>
            </a:r>
            <a:endParaRPr lang="it-IT" sz="3600" b="1" dirty="0">
              <a:solidFill>
                <a:srgbClr val="FF0000"/>
              </a:solidFill>
            </a:endParaRPr>
          </a:p>
        </p:txBody>
      </p:sp>
      <p:pic>
        <p:nvPicPr>
          <p:cNvPr id="4" name="Picture 2" descr="C:\Users\Master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4653136"/>
            <a:ext cx="2823658" cy="187220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3531-B5FF-4511-B340-43DD932BB091}" type="datetime1">
              <a:rPr lang="it-IT" smtClean="0"/>
              <a:pPr/>
              <a:t>01/10/2020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1691680" y="1124744"/>
            <a:ext cx="676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Controlla lo sviluppo complessivo</a:t>
            </a:r>
            <a:endParaRPr lang="it-IT" sz="2400" dirty="0">
              <a:solidFill>
                <a:srgbClr val="0070C0"/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259632" y="4653136"/>
            <a:ext cx="7560840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2000" b="1" dirty="0" smtClean="0">
                <a:solidFill>
                  <a:srgbClr val="FFFF00"/>
                </a:solidFill>
              </a:rPr>
              <a:t>Noti che all'improvviso hai bisogno di vestiti nuovi, un numero più grande di scarpe o altri accessori? Quando entri nella pubertà, cominci a guadagnare peso e altezza. Grazie a questi particolari, potrai individuare indizi più precisi relativi al passaggio dall'infanzia all'età adulta.</a:t>
            </a:r>
            <a:endParaRPr lang="it-IT" sz="2000" b="1" dirty="0">
              <a:solidFill>
                <a:srgbClr val="FFFF00"/>
              </a:solidFill>
            </a:endParaRPr>
          </a:p>
        </p:txBody>
      </p:sp>
      <p:pic>
        <p:nvPicPr>
          <p:cNvPr id="1026" name="Picture 2" descr="C:\Users\Master\Desktop\Ultime foto\f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1700808"/>
            <a:ext cx="3528392" cy="2646293"/>
          </a:xfrm>
          <a:prstGeom prst="rect">
            <a:avLst/>
          </a:prstGeom>
          <a:noFill/>
          <a:ln w="25400">
            <a:solidFill>
              <a:schemeClr val="accent3"/>
            </a:solidFill>
          </a:ln>
        </p:spPr>
      </p:pic>
      <p:sp>
        <p:nvSpPr>
          <p:cNvPr id="13" name="Titolo 1"/>
          <p:cNvSpPr>
            <a:spLocks noGrp="1"/>
          </p:cNvSpPr>
          <p:nvPr>
            <p:ph type="ctrTitle"/>
          </p:nvPr>
        </p:nvSpPr>
        <p:spPr>
          <a:xfrm>
            <a:off x="1403648" y="260648"/>
            <a:ext cx="7560840" cy="720080"/>
          </a:xfrm>
        </p:spPr>
        <p:txBody>
          <a:bodyPr>
            <a:no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LA PUBERTA’ NELLE RAGAZZE</a:t>
            </a:r>
            <a:endParaRPr lang="it-IT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1B080-4952-4038-85A8-A5FE09EDC840}" type="datetime1">
              <a:rPr lang="it-IT" smtClean="0"/>
              <a:pPr/>
              <a:t>01/10/2020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1691680" y="1412776"/>
            <a:ext cx="38164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0070C0"/>
                </a:solidFill>
              </a:rPr>
              <a:t>Impara a riconoscere </a:t>
            </a:r>
          </a:p>
          <a:p>
            <a:r>
              <a:rPr lang="it-IT" sz="2800" b="1" dirty="0" smtClean="0">
                <a:solidFill>
                  <a:srgbClr val="0070C0"/>
                </a:solidFill>
              </a:rPr>
              <a:t>l'odore del tuo corpo</a:t>
            </a:r>
            <a:endParaRPr lang="it-IT" sz="2400" dirty="0">
              <a:solidFill>
                <a:srgbClr val="0070C0"/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259632" y="4437112"/>
            <a:ext cx="7560840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just"/>
            <a:r>
              <a:rPr lang="it-IT" sz="2000" b="1" dirty="0" smtClean="0">
                <a:solidFill>
                  <a:srgbClr val="FFFF00"/>
                </a:solidFill>
              </a:rPr>
              <a:t>-   Fare la doccia o il bagno tutti i giorni. </a:t>
            </a:r>
            <a:endParaRPr lang="it-IT" sz="3600" b="1" dirty="0" smtClean="0">
              <a:solidFill>
                <a:srgbClr val="FFFF00"/>
              </a:solidFill>
            </a:endParaRPr>
          </a:p>
          <a:p>
            <a:pPr marL="269875" lvl="1" indent="-269875" algn="just"/>
            <a:r>
              <a:rPr lang="it-IT" sz="2000" b="1" dirty="0" smtClean="0">
                <a:solidFill>
                  <a:srgbClr val="FFFF00"/>
                </a:solidFill>
              </a:rPr>
              <a:t>-  Applicare ogni giorno un deodorante o un antitraspirante sulle ascelle. Il primo copre gli odori sgradevoli, mentre l'altro ti impedisce di sudare eccessivamente.</a:t>
            </a:r>
            <a:endParaRPr lang="it-IT" sz="3600" b="1" dirty="0" smtClean="0">
              <a:solidFill>
                <a:srgbClr val="FFFF00"/>
              </a:solidFill>
            </a:endParaRPr>
          </a:p>
          <a:p>
            <a:pPr marL="269875" indent="-269875" algn="just"/>
            <a:r>
              <a:rPr lang="it-IT" sz="2000" b="1" dirty="0" smtClean="0">
                <a:solidFill>
                  <a:srgbClr val="FFFF00"/>
                </a:solidFill>
              </a:rPr>
              <a:t>-  Indossare biancheria intima di puro cotone per garantire la traspirazione    della pelle e mantenerti fresca.</a:t>
            </a:r>
            <a:endParaRPr lang="it-IT" sz="2000" b="1" dirty="0">
              <a:solidFill>
                <a:srgbClr val="FFFF00"/>
              </a:solidFill>
            </a:endParaRPr>
          </a:p>
        </p:txBody>
      </p:sp>
      <p:pic>
        <p:nvPicPr>
          <p:cNvPr id="2050" name="Picture 2" descr="C:\Users\Master\Desktop\Ultime foto\f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1052736"/>
            <a:ext cx="2016223" cy="1512168"/>
          </a:xfrm>
          <a:prstGeom prst="rect">
            <a:avLst/>
          </a:prstGeom>
          <a:noFill/>
          <a:ln w="25400">
            <a:solidFill>
              <a:schemeClr val="accent3"/>
            </a:solidFill>
          </a:ln>
        </p:spPr>
      </p:pic>
      <p:sp>
        <p:nvSpPr>
          <p:cNvPr id="11" name="CasellaDiTesto 10"/>
          <p:cNvSpPr txBox="1"/>
          <p:nvPr/>
        </p:nvSpPr>
        <p:spPr>
          <a:xfrm>
            <a:off x="1259632" y="2852936"/>
            <a:ext cx="7560840" cy="1323439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Il sudore </a:t>
            </a:r>
            <a:r>
              <a:rPr lang="it-IT" sz="2000" b="1" dirty="0" smtClean="0"/>
              <a:t>comincia a mescolarsi con i batteri, producendo un odore diverso. Fortunatamente, esistono molti accorgimenti che ti permettono di neutralizzarlo quando è poco gradevole, tra cui:</a:t>
            </a:r>
            <a:endParaRPr lang="it-IT" sz="2000" b="1" dirty="0"/>
          </a:p>
        </p:txBody>
      </p:sp>
      <p:sp>
        <p:nvSpPr>
          <p:cNvPr id="15" name="Titolo 1"/>
          <p:cNvSpPr>
            <a:spLocks noGrp="1"/>
          </p:cNvSpPr>
          <p:nvPr>
            <p:ph type="ctrTitle"/>
          </p:nvPr>
        </p:nvSpPr>
        <p:spPr>
          <a:xfrm>
            <a:off x="1403648" y="260648"/>
            <a:ext cx="7560840" cy="720080"/>
          </a:xfrm>
        </p:spPr>
        <p:txBody>
          <a:bodyPr>
            <a:no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LA PUBERTA’ NELLE RAGAZZE</a:t>
            </a:r>
            <a:endParaRPr lang="it-IT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F6A69-98E7-49DC-8BF1-8DB5706AC361}" type="datetime1">
              <a:rPr lang="it-IT" smtClean="0"/>
              <a:pPr/>
              <a:t>01/10/2020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1547664" y="1340768"/>
            <a:ext cx="72728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0070C0"/>
                </a:solidFill>
              </a:rPr>
              <a:t>Esamina il seno per </a:t>
            </a:r>
          </a:p>
          <a:p>
            <a:r>
              <a:rPr lang="it-IT" sz="2800" b="1" dirty="0" smtClean="0">
                <a:solidFill>
                  <a:srgbClr val="0070C0"/>
                </a:solidFill>
              </a:rPr>
              <a:t>individuare </a:t>
            </a:r>
          </a:p>
          <a:p>
            <a:r>
              <a:rPr lang="it-IT" sz="2800" b="1" dirty="0" smtClean="0">
                <a:solidFill>
                  <a:srgbClr val="0070C0"/>
                </a:solidFill>
              </a:rPr>
              <a:t>le gemme mammarie</a:t>
            </a:r>
            <a:endParaRPr lang="it-IT" sz="2400" dirty="0">
              <a:solidFill>
                <a:srgbClr val="0070C0"/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331640" y="4581128"/>
            <a:ext cx="7560840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9388" lvl="1" indent="-179388" algn="just"/>
            <a:r>
              <a:rPr lang="it-IT" sz="2000" b="1" dirty="0" smtClean="0">
                <a:solidFill>
                  <a:srgbClr val="FFFF00"/>
                </a:solidFill>
              </a:rPr>
              <a:t>- La maggior parte delle ragazze inizia a sviluppare le gemme mammarie intorno ai 9-10 anni.</a:t>
            </a:r>
            <a:endParaRPr lang="it-IT" sz="3600" b="1" dirty="0" smtClean="0">
              <a:solidFill>
                <a:srgbClr val="FFFF00"/>
              </a:solidFill>
            </a:endParaRPr>
          </a:p>
          <a:p>
            <a:pPr marL="179388" lvl="1" indent="-179388" algn="just"/>
            <a:r>
              <a:rPr lang="it-IT" sz="2000" b="1" dirty="0" smtClean="0">
                <a:solidFill>
                  <a:srgbClr val="FFFF00"/>
                </a:solidFill>
              </a:rPr>
              <a:t>- Non temere di palparti il seno. È del tutto normale esplorare il proprio corpo nel periodo dello sviluppo.</a:t>
            </a:r>
            <a:endParaRPr lang="it-IT" sz="3600" b="1" dirty="0" smtClean="0">
              <a:solidFill>
                <a:srgbClr val="FFFF00"/>
              </a:solidFill>
            </a:endParaRPr>
          </a:p>
          <a:p>
            <a:pPr marL="179388" indent="-179388" algn="just"/>
            <a:r>
              <a:rPr lang="it-IT" sz="2000" b="1" dirty="0" smtClean="0">
                <a:solidFill>
                  <a:srgbClr val="FFFF00"/>
                </a:solidFill>
              </a:rPr>
              <a:t>- Una gemma potrebbe svilupparsi più rapidamente dell'altra, mano a mano che il seno diventa più grande.</a:t>
            </a:r>
            <a:endParaRPr lang="it-IT" sz="2000" b="1" dirty="0">
              <a:solidFill>
                <a:srgbClr val="FFFF00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1331640" y="3068960"/>
            <a:ext cx="7560840" cy="1323439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Osserva</a:t>
            </a:r>
            <a:r>
              <a:rPr lang="it-IT" sz="2000" b="1" dirty="0" smtClean="0"/>
              <a:t> l'area intorno ai capezzoli. Premi delicatamente con le dita in cerca di piccole protuberanze, ferme e tenere. Se avverti un nodulo grande quanto una monetina su ciascun lato, probabilmente il seno sta cominciando a crescere.</a:t>
            </a:r>
            <a:endParaRPr lang="it-IT" sz="2000" b="1" dirty="0"/>
          </a:p>
        </p:txBody>
      </p:sp>
      <p:pic>
        <p:nvPicPr>
          <p:cNvPr id="3074" name="Picture 2" descr="C:\Users\Master\Desktop\Ultime foto\f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1196752"/>
            <a:ext cx="2232248" cy="1674186"/>
          </a:xfrm>
          <a:prstGeom prst="rect">
            <a:avLst/>
          </a:prstGeom>
          <a:noFill/>
          <a:ln w="25400">
            <a:solidFill>
              <a:schemeClr val="accent3"/>
            </a:solidFill>
          </a:ln>
        </p:spPr>
      </p:pic>
      <p:sp>
        <p:nvSpPr>
          <p:cNvPr id="14" name="Titolo 1"/>
          <p:cNvSpPr>
            <a:spLocks noGrp="1"/>
          </p:cNvSpPr>
          <p:nvPr>
            <p:ph type="ctrTitle"/>
          </p:nvPr>
        </p:nvSpPr>
        <p:spPr>
          <a:xfrm>
            <a:off x="1403648" y="260648"/>
            <a:ext cx="7560840" cy="720080"/>
          </a:xfrm>
        </p:spPr>
        <p:txBody>
          <a:bodyPr>
            <a:no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LA PUBERTA’ NELLE RAGAZZE</a:t>
            </a:r>
            <a:endParaRPr lang="it-IT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62CEB-0E86-4DAA-9902-B83E298071E3}" type="datetime1">
              <a:rPr lang="it-IT" smtClean="0"/>
              <a:pPr/>
              <a:t>01/10/2020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1619672" y="1844824"/>
            <a:ext cx="37444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0070C0"/>
                </a:solidFill>
              </a:rPr>
              <a:t>Controlla la presenza </a:t>
            </a:r>
          </a:p>
          <a:p>
            <a:r>
              <a:rPr lang="it-IT" sz="2800" b="1" dirty="0" smtClean="0">
                <a:solidFill>
                  <a:srgbClr val="0070C0"/>
                </a:solidFill>
              </a:rPr>
              <a:t>dei peli pubici</a:t>
            </a:r>
            <a:endParaRPr lang="it-IT" sz="2400" dirty="0">
              <a:solidFill>
                <a:srgbClr val="0070C0"/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331640" y="5517232"/>
            <a:ext cx="756084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it-IT" sz="2000" b="1" dirty="0" smtClean="0">
                <a:solidFill>
                  <a:srgbClr val="FFFF00"/>
                </a:solidFill>
              </a:rPr>
              <a:t>È un gesto assolutamente normale esaminare la vagina o le labbra per capire se stanno crescendo peli in queste zone.</a:t>
            </a:r>
            <a:endParaRPr lang="it-IT" sz="2000" b="1" dirty="0">
              <a:solidFill>
                <a:srgbClr val="FFFF00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1331640" y="3933056"/>
            <a:ext cx="7560840" cy="1323439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Guarda o palpa </a:t>
            </a:r>
            <a:r>
              <a:rPr lang="it-IT" sz="2000" b="1" dirty="0" smtClean="0"/>
              <a:t>con le dita l'area del pube situata intorno alla vagina, in cerca di una lieve peluria. Può darsi che sia morbida e liscia, oppure folta e riccia. I peli pubici indicano che è iniziata o sta per iniziare la pubertà.</a:t>
            </a:r>
            <a:endParaRPr lang="it-IT" sz="2000" b="1" dirty="0"/>
          </a:p>
        </p:txBody>
      </p:sp>
      <p:pic>
        <p:nvPicPr>
          <p:cNvPr id="4098" name="Picture 2" descr="C:\Users\Master\Desktop\Ultime foto\f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1196752"/>
            <a:ext cx="3192354" cy="2394265"/>
          </a:xfrm>
          <a:prstGeom prst="rect">
            <a:avLst/>
          </a:prstGeom>
          <a:noFill/>
          <a:ln w="25400">
            <a:solidFill>
              <a:schemeClr val="accent3"/>
            </a:solidFill>
          </a:ln>
        </p:spPr>
      </p:pic>
      <p:sp>
        <p:nvSpPr>
          <p:cNvPr id="15" name="Titolo 1"/>
          <p:cNvSpPr>
            <a:spLocks noGrp="1"/>
          </p:cNvSpPr>
          <p:nvPr>
            <p:ph type="ctrTitle"/>
          </p:nvPr>
        </p:nvSpPr>
        <p:spPr>
          <a:xfrm>
            <a:off x="1403648" y="260648"/>
            <a:ext cx="7560840" cy="720080"/>
          </a:xfrm>
        </p:spPr>
        <p:txBody>
          <a:bodyPr>
            <a:no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LA PUBERTA’ NELLE RAGAZZE</a:t>
            </a:r>
            <a:endParaRPr lang="it-IT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739B1-7F7C-462E-91FB-D4D7478A11B5}" type="datetime1">
              <a:rPr lang="it-IT" smtClean="0"/>
              <a:pPr/>
              <a:t>01/10/2020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1403648" y="1268760"/>
            <a:ext cx="72728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0070C0"/>
                </a:solidFill>
              </a:rPr>
              <a:t>Guardati allo specchio </a:t>
            </a:r>
          </a:p>
          <a:p>
            <a:r>
              <a:rPr lang="it-IT" sz="2800" b="1" dirty="0" smtClean="0">
                <a:solidFill>
                  <a:srgbClr val="0070C0"/>
                </a:solidFill>
              </a:rPr>
              <a:t>per controllare le </a:t>
            </a:r>
          </a:p>
          <a:p>
            <a:r>
              <a:rPr lang="it-IT" sz="2800" b="1" dirty="0" smtClean="0">
                <a:solidFill>
                  <a:srgbClr val="0070C0"/>
                </a:solidFill>
              </a:rPr>
              <a:t>tue forme</a:t>
            </a:r>
            <a:endParaRPr lang="it-IT" sz="2400" dirty="0">
              <a:solidFill>
                <a:srgbClr val="0070C0"/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259632" y="5877272"/>
            <a:ext cx="756084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it-IT" sz="2000" b="1" dirty="0" smtClean="0">
                <a:solidFill>
                  <a:srgbClr val="FFFF00"/>
                </a:solidFill>
              </a:rPr>
              <a:t>Bacino, cosce, braccia, gambe, mani, piedi.</a:t>
            </a:r>
            <a:endParaRPr lang="it-IT" sz="2000" b="1" dirty="0">
              <a:solidFill>
                <a:srgbClr val="FFFF00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1259632" y="3356992"/>
            <a:ext cx="7560840" cy="2246769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Oltre a individuare </a:t>
            </a:r>
            <a:r>
              <a:rPr lang="it-IT" sz="2000" b="1" dirty="0" smtClean="0"/>
              <a:t>le gemme mammarie e osservare la crescita dei peli pubici, potresti notare che il corpo sta acquistando nuove fattezze. Per esempio, nota se i vestiti ti calzano diversamente. Puoi sapere se stai entrando nella pubertà anche individuando allo specchio i tuoi cambiamenti fisici. Altre parti del corpo che potrebbero ingrandirsi o acquistare una forma più rotonda sono:</a:t>
            </a:r>
            <a:endParaRPr lang="it-IT" sz="2000" b="1" dirty="0"/>
          </a:p>
        </p:txBody>
      </p:sp>
      <p:pic>
        <p:nvPicPr>
          <p:cNvPr id="5122" name="Picture 2" descr="C:\Users\Master\Desktop\Ultime foto\f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1124744"/>
            <a:ext cx="2736304" cy="2052229"/>
          </a:xfrm>
          <a:prstGeom prst="rect">
            <a:avLst/>
          </a:prstGeom>
          <a:noFill/>
          <a:ln w="25400">
            <a:solidFill>
              <a:schemeClr val="accent3"/>
            </a:solidFill>
          </a:ln>
        </p:spPr>
      </p:pic>
      <p:sp>
        <p:nvSpPr>
          <p:cNvPr id="15" name="Titolo 1"/>
          <p:cNvSpPr>
            <a:spLocks noGrp="1"/>
          </p:cNvSpPr>
          <p:nvPr>
            <p:ph type="ctrTitle"/>
          </p:nvPr>
        </p:nvSpPr>
        <p:spPr>
          <a:xfrm>
            <a:off x="1403648" y="260648"/>
            <a:ext cx="7560840" cy="720080"/>
          </a:xfrm>
        </p:spPr>
        <p:txBody>
          <a:bodyPr>
            <a:no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LA PUBERTA’ NELLE RAGAZZE</a:t>
            </a:r>
            <a:endParaRPr lang="it-IT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  <p:bldP spid="1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822</TotalTime>
  <Words>1798</Words>
  <Application>Microsoft Office PowerPoint</Application>
  <PresentationFormat>Presentazione su schermo (4:3)</PresentationFormat>
  <Paragraphs>149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1" baseType="lpstr">
      <vt:lpstr>Solstizio</vt:lpstr>
      <vt:lpstr>LA PUBERTA’ NELLE RAGAZZE</vt:lpstr>
      <vt:lpstr>LA PUBERTA’ NELLE RAGAZZE</vt:lpstr>
      <vt:lpstr>LA PUBERTA’ NELLE RAGAZZE</vt:lpstr>
      <vt:lpstr>LA PUBERTA’ NELLE RAGAZZE</vt:lpstr>
      <vt:lpstr>LA PUBERTA’ NELLE RAGAZZE</vt:lpstr>
      <vt:lpstr>LA PUBERTA’ NELLE RAGAZZE</vt:lpstr>
      <vt:lpstr>LA PUBERTA’ NELLE RAGAZZE</vt:lpstr>
      <vt:lpstr>LA PUBERTA’ NELLE RAGAZZE</vt:lpstr>
      <vt:lpstr>LA PUBERTA’ NELLE RAGAZZE</vt:lpstr>
      <vt:lpstr>LA PUBERTA’ NELLE RAGAZZE</vt:lpstr>
      <vt:lpstr>LA PUBERTA’ NELLE RAGAZZE</vt:lpstr>
      <vt:lpstr>LA PUBERTA’ NELLE RAGAZZE</vt:lpstr>
      <vt:lpstr>LA PUBERTA’ NELLE RAGAZZE</vt:lpstr>
      <vt:lpstr>LA PUBERTA’ NELLE RAGAZZE</vt:lpstr>
      <vt:lpstr>LA PUBERTA’ NELLE RAGAZZE</vt:lpstr>
      <vt:lpstr>LA PUBERTA’ NELLE RAGAZZE</vt:lpstr>
      <vt:lpstr>LA PUBERTA’ NELLE RAGAZZE</vt:lpstr>
      <vt:lpstr>LA PUBERTA’ NELLE RAGAZZE</vt:lpstr>
      <vt:lpstr>LA PUBERTA’ NELLE RAGAZZE</vt:lpstr>
      <vt:lpstr>Confrontiamoci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pubertà nelle ragazze</dc:title>
  <dc:creator>Francesco Cannizzaro</dc:creator>
  <cp:lastModifiedBy>Master</cp:lastModifiedBy>
  <cp:revision>99</cp:revision>
  <dcterms:created xsi:type="dcterms:W3CDTF">2019-05-08T15:49:22Z</dcterms:created>
  <dcterms:modified xsi:type="dcterms:W3CDTF">2020-10-01T15:07:48Z</dcterms:modified>
</cp:coreProperties>
</file>